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sldIdLst>
    <p:sldId id="256" r:id="rId2"/>
    <p:sldId id="257" r:id="rId3"/>
    <p:sldId id="260" r:id="rId4"/>
    <p:sldId id="261" r:id="rId5"/>
    <p:sldId id="263" r:id="rId6"/>
    <p:sldId id="264" r:id="rId7"/>
    <p:sldId id="266" r:id="rId8"/>
    <p:sldId id="268" r:id="rId9"/>
    <p:sldId id="265" r:id="rId10"/>
    <p:sldId id="259" r:id="rId11"/>
    <p:sldId id="269" r:id="rId12"/>
    <p:sldId id="270" r:id="rId13"/>
    <p:sldId id="271" r:id="rId14"/>
    <p:sldId id="272" r:id="rId15"/>
    <p:sldId id="274" r:id="rId16"/>
    <p:sldId id="273" r:id="rId17"/>
    <p:sldId id="278" r:id="rId18"/>
    <p:sldId id="275" r:id="rId19"/>
    <p:sldId id="276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630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67AA342D-F487-4783-9929-23EF7167FE96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738CB882-EEEC-4AC9-BA7D-D0234B94C17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24400" y="2362200"/>
            <a:ext cx="3313355" cy="1524000"/>
          </a:xfrm>
        </p:spPr>
        <p:txBody>
          <a:bodyPr>
            <a:normAutofit fontScale="90000"/>
          </a:bodyPr>
          <a:lstStyle/>
          <a:p>
            <a:pPr algn="ctr"/>
            <a:r>
              <a:rPr lang="mk-MK" b="1" dirty="0"/>
              <a:t>Технологии за push известувања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400" y="4038600"/>
            <a:ext cx="3309803" cy="1905000"/>
          </a:xfrm>
        </p:spPr>
        <p:txBody>
          <a:bodyPr>
            <a:noAutofit/>
          </a:bodyPr>
          <a:lstStyle/>
          <a:p>
            <a:pPr algn="ctr"/>
            <a:r>
              <a:rPr lang="mk-MK" sz="2000" dirty="0"/>
              <a:t>Семинарска работа по предметот</a:t>
            </a:r>
            <a:endParaRPr lang="en-US" sz="2000" i="1" dirty="0"/>
          </a:p>
          <a:p>
            <a:pPr algn="ctr"/>
            <a:r>
              <a:rPr lang="mk-MK" sz="2000" dirty="0"/>
              <a:t>Напреден Веб </a:t>
            </a:r>
            <a:r>
              <a:rPr lang="mk-MK" sz="2000" dirty="0" smtClean="0"/>
              <a:t>Дизајн</a:t>
            </a:r>
          </a:p>
          <a:p>
            <a:endParaRPr lang="en-US" sz="2000" i="1" dirty="0"/>
          </a:p>
          <a:p>
            <a:r>
              <a:rPr lang="mk-MK" sz="1000" dirty="0"/>
              <a:t>Изработила:  </a:t>
            </a:r>
            <a:r>
              <a:rPr lang="mk-MK" sz="1000" dirty="0" smtClean="0"/>
              <a:t>Вероника </a:t>
            </a:r>
            <a:r>
              <a:rPr lang="mk-MK" sz="1000" dirty="0"/>
              <a:t>Огњановска </a:t>
            </a:r>
            <a:r>
              <a:rPr lang="mk-MK" sz="1000" dirty="0" smtClean="0"/>
              <a:t>181045</a:t>
            </a:r>
            <a:endParaRPr lang="mk-MK" sz="1000" dirty="0"/>
          </a:p>
          <a:p>
            <a:r>
              <a:rPr lang="mk-MK" sz="1000" dirty="0" smtClean="0"/>
              <a:t>Ментор</a:t>
            </a:r>
            <a:r>
              <a:rPr lang="mk-MK" sz="1000" dirty="0"/>
              <a:t>:</a:t>
            </a:r>
            <a:r>
              <a:rPr lang="mk-MK" sz="1000" dirty="0" smtClean="0"/>
              <a:t> м-р </a:t>
            </a:r>
            <a:r>
              <a:rPr lang="mk-MK" sz="1000" dirty="0"/>
              <a:t>Бобан </a:t>
            </a:r>
            <a:r>
              <a:rPr lang="mk-MK" sz="1000" dirty="0" smtClean="0"/>
              <a:t>Јоксимоски</a:t>
            </a:r>
          </a:p>
        </p:txBody>
      </p:sp>
    </p:spTree>
    <p:extLst>
      <p:ext uri="{BB962C8B-B14F-4D97-AF65-F5344CB8AC3E}">
        <p14:creationId xmlns:p14="http://schemas.microsoft.com/office/powerpoint/2010/main" val="246716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914400"/>
            <a:ext cx="7024744" cy="494264"/>
          </a:xfrm>
        </p:spPr>
        <p:txBody>
          <a:bodyPr>
            <a:normAutofit/>
          </a:bodyPr>
          <a:lstStyle/>
          <a:p>
            <a:r>
              <a:rPr lang="mk-MK" sz="2400" dirty="0"/>
              <a:t>Структура на </a:t>
            </a:r>
            <a:r>
              <a:rPr lang="mk-MK" sz="2400" dirty="0" smtClean="0"/>
              <a:t>апликацијата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7861" y="4419600"/>
            <a:ext cx="4138107" cy="1904609"/>
          </a:xfrm>
        </p:spPr>
        <p:txBody>
          <a:bodyPr>
            <a:noAutofit/>
          </a:bodyPr>
          <a:lstStyle/>
          <a:p>
            <a:r>
              <a:rPr lang="en-US" sz="1900" dirty="0" smtClean="0"/>
              <a:t>Node.js </a:t>
            </a:r>
            <a:r>
              <a:rPr lang="mk-MK" sz="1900" dirty="0" smtClean="0"/>
              <a:t>и </a:t>
            </a:r>
            <a:r>
              <a:rPr lang="en-US" sz="1900" dirty="0" err="1" smtClean="0"/>
              <a:t>npm</a:t>
            </a:r>
            <a:endParaRPr lang="en-US" sz="1900" dirty="0" smtClean="0"/>
          </a:p>
          <a:p>
            <a:pPr lvl="0"/>
            <a:r>
              <a:rPr lang="en-US" sz="1900" dirty="0" smtClean="0"/>
              <a:t> </a:t>
            </a:r>
            <a:r>
              <a:rPr lang="mk-MK" sz="1900" dirty="0"/>
              <a:t>npm install --global @</a:t>
            </a:r>
            <a:r>
              <a:rPr lang="mk-MK" sz="1900" dirty="0" smtClean="0"/>
              <a:t>vue/cli</a:t>
            </a:r>
            <a:r>
              <a:rPr lang="en-US" sz="1900" dirty="0" smtClean="0"/>
              <a:t> </a:t>
            </a:r>
            <a:r>
              <a:rPr lang="mk-MK" sz="1900" dirty="0" smtClean="0"/>
              <a:t>firebase</a:t>
            </a:r>
            <a:r>
              <a:rPr lang="en-US" sz="1900" dirty="0"/>
              <a:t> </a:t>
            </a:r>
            <a:r>
              <a:rPr lang="mk-MK" sz="1900" dirty="0" smtClean="0"/>
              <a:t>vue-notification</a:t>
            </a:r>
            <a:r>
              <a:rPr lang="en-US" sz="1900" dirty="0" smtClean="0"/>
              <a:t> </a:t>
            </a:r>
            <a:r>
              <a:rPr lang="mk-MK" sz="1900" dirty="0" smtClean="0"/>
              <a:t>axios</a:t>
            </a:r>
            <a:r>
              <a:rPr lang="en-US" sz="1900" dirty="0" smtClean="0"/>
              <a:t> fs  </a:t>
            </a:r>
            <a:r>
              <a:rPr lang="mk-MK" sz="1900" dirty="0" smtClean="0"/>
              <a:t>bootstrap</a:t>
            </a:r>
            <a:r>
              <a:rPr lang="en-US" sz="1900" dirty="0" smtClean="0"/>
              <a:t> </a:t>
            </a:r>
            <a:r>
              <a:rPr lang="en-US" sz="1900" dirty="0" err="1"/>
              <a:t>jquery</a:t>
            </a:r>
            <a:r>
              <a:rPr lang="en-US" sz="1900" dirty="0"/>
              <a:t> </a:t>
            </a:r>
            <a:r>
              <a:rPr lang="en-US" sz="1900" dirty="0" err="1"/>
              <a:t>lodash.uniqueid</a:t>
            </a:r>
            <a:r>
              <a:rPr lang="en-US" sz="1900" dirty="0"/>
              <a:t> popper.js </a:t>
            </a:r>
            <a:endParaRPr lang="mk-MK" sz="1900" dirty="0" smtClean="0"/>
          </a:p>
        </p:txBody>
      </p:sp>
      <p:pic>
        <p:nvPicPr>
          <p:cNvPr id="5" name="image10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5410200" y="1143000"/>
            <a:ext cx="3048000" cy="3276600"/>
          </a:xfrm>
          <a:prstGeom prst="rect">
            <a:avLst/>
          </a:prstGeom>
          <a:ln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756138" y="3786163"/>
            <a:ext cx="4495800" cy="4942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mk-MK" sz="2400" b="1" i="1" dirty="0"/>
              <a:t>Потребни библиотеки/пакети</a:t>
            </a:r>
            <a:endParaRPr lang="en-US" sz="2400" b="1" i="1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67862" y="1600200"/>
            <a:ext cx="4138107" cy="190460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mk-MK" dirty="0" smtClean="0"/>
              <a:t>За потребите на апликацијата се користат компонентите App.vue, main.js, icon.png, firebase-messaging-sw, три Vue компоненти (NotificationBox, NotificationsList, Upload)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935278" y="4648200"/>
            <a:ext cx="3540507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mk-MK" sz="1900" dirty="0" smtClean="0"/>
              <a:t>со </a:t>
            </a:r>
            <a:r>
              <a:rPr lang="mk-MK" sz="1900" dirty="0"/>
              <a:t>наредбата </a:t>
            </a:r>
            <a:r>
              <a:rPr lang="en-US" sz="1900" dirty="0" err="1"/>
              <a:t>npm</a:t>
            </a:r>
            <a:r>
              <a:rPr lang="en-US" sz="1900" dirty="0"/>
              <a:t> run serve </a:t>
            </a:r>
            <a:r>
              <a:rPr lang="mk-MK" sz="1900" dirty="0"/>
              <a:t>во папката со апликацијата, истата ќе се покрене на </a:t>
            </a:r>
            <a:r>
              <a:rPr lang="mk-MK" sz="1900" u="sng" dirty="0">
                <a:hlinkClick r:id="rId3"/>
              </a:rPr>
              <a:t>http://localhost:80</a:t>
            </a:r>
            <a:r>
              <a:rPr lang="en-US" sz="1900" u="sng" dirty="0">
                <a:hlinkClick r:id="rId3"/>
              </a:rPr>
              <a:t>80</a:t>
            </a:r>
            <a:r>
              <a:rPr lang="mk-MK" sz="1900" dirty="0"/>
              <a:t> </a:t>
            </a:r>
            <a:endParaRPr lang="mk-MK" sz="1900" dirty="0" smtClean="0"/>
          </a:p>
        </p:txBody>
      </p:sp>
    </p:spTree>
    <p:extLst>
      <p:ext uri="{BB962C8B-B14F-4D97-AF65-F5344CB8AC3E}">
        <p14:creationId xmlns:p14="http://schemas.microsoft.com/office/powerpoint/2010/main" val="1126098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85800"/>
            <a:ext cx="7024744" cy="799064"/>
          </a:xfrm>
        </p:spPr>
        <p:txBody>
          <a:bodyPr>
            <a:normAutofit/>
          </a:bodyPr>
          <a:lstStyle/>
          <a:p>
            <a:r>
              <a:rPr lang="mk-MK" dirty="0"/>
              <a:t>Решение на проблемот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600200"/>
            <a:ext cx="7529146" cy="4343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mk-MK" b="1" dirty="0"/>
              <a:t>Конекција со </a:t>
            </a:r>
            <a:r>
              <a:rPr lang="mk-MK" b="1" dirty="0" smtClean="0"/>
              <a:t>Firebase</a:t>
            </a:r>
          </a:p>
          <a:p>
            <a:pPr marL="68580" indent="0">
              <a:buNone/>
            </a:pPr>
            <a:r>
              <a:rPr lang="mk-MK" sz="2000" dirty="0" smtClean="0"/>
              <a:t>Во main.js </a:t>
            </a:r>
            <a:r>
              <a:rPr lang="mk-MK" sz="2000" dirty="0"/>
              <a:t>датотеката импортираме соодветни компоненти и иницијализираме Firebase проследувајќи ги соодветно параметрите од  Firebase проект, и тоа </a:t>
            </a:r>
            <a:endParaRPr lang="mk-MK" sz="2000" dirty="0" smtClean="0"/>
          </a:p>
          <a:p>
            <a:pPr marL="68580" indent="0">
              <a:buNone/>
            </a:pPr>
            <a:endParaRPr lang="mk-MK" sz="2000" dirty="0" smtClean="0"/>
          </a:p>
          <a:p>
            <a:r>
              <a:rPr lang="mk-MK" sz="2000" dirty="0" smtClean="0"/>
              <a:t>API_KEY</a:t>
            </a:r>
            <a:r>
              <a:rPr lang="mk-MK" sz="2000" dirty="0"/>
              <a:t>, </a:t>
            </a:r>
            <a:endParaRPr lang="mk-MK" sz="2000" dirty="0" smtClean="0"/>
          </a:p>
          <a:p>
            <a:r>
              <a:rPr lang="mk-MK" sz="2000" dirty="0" smtClean="0"/>
              <a:t>PROJECT_ID</a:t>
            </a:r>
            <a:r>
              <a:rPr lang="mk-MK" sz="2000" dirty="0"/>
              <a:t>, </a:t>
            </a:r>
            <a:endParaRPr lang="mk-MK" sz="2000" dirty="0" smtClean="0"/>
          </a:p>
          <a:p>
            <a:r>
              <a:rPr lang="mk-MK" sz="2000" dirty="0" smtClean="0"/>
              <a:t>SENDER_ID</a:t>
            </a:r>
            <a:r>
              <a:rPr lang="mk-MK" sz="2000" dirty="0"/>
              <a:t>, </a:t>
            </a:r>
            <a:endParaRPr lang="mk-MK" sz="2000" dirty="0" smtClean="0"/>
          </a:p>
          <a:p>
            <a:r>
              <a:rPr lang="mk-MK" sz="2000" dirty="0" smtClean="0"/>
              <a:t>APP_ID</a:t>
            </a:r>
            <a:endParaRPr lang="en-US" sz="2000" dirty="0" smtClean="0"/>
          </a:p>
          <a:p>
            <a:endParaRPr lang="en-US" dirty="0" smtClean="0"/>
          </a:p>
        </p:txBody>
      </p:sp>
      <p:pic>
        <p:nvPicPr>
          <p:cNvPr id="4" name="image13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200400" y="3352800"/>
            <a:ext cx="5090746" cy="259588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185189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85800"/>
            <a:ext cx="7024744" cy="799064"/>
          </a:xfrm>
        </p:spPr>
        <p:txBody>
          <a:bodyPr>
            <a:normAutofit/>
          </a:bodyPr>
          <a:lstStyle/>
          <a:p>
            <a:r>
              <a:rPr lang="mk-MK" dirty="0"/>
              <a:t>Решение на проблемот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600200"/>
            <a:ext cx="7529146" cy="25146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mk-MK" sz="1800" b="1" dirty="0"/>
              <a:t>Push известувања</a:t>
            </a:r>
            <a:endParaRPr lang="en-US" sz="1800" b="1" dirty="0"/>
          </a:p>
          <a:p>
            <a:r>
              <a:rPr lang="mk-MK" sz="1800" dirty="0"/>
              <a:t>апликацијата е задолжена да го праша корисникот дали сака да прима </a:t>
            </a:r>
            <a:r>
              <a:rPr lang="mk-MK" sz="1800" dirty="0" smtClean="0"/>
              <a:t>известувања</a:t>
            </a:r>
          </a:p>
          <a:p>
            <a:r>
              <a:rPr lang="mk-MK" sz="1800" dirty="0"/>
              <a:t>д</a:t>
            </a:r>
            <a:r>
              <a:rPr lang="mk-MK" sz="1800" dirty="0" smtClean="0"/>
              <a:t>околку </a:t>
            </a:r>
            <a:r>
              <a:rPr lang="mk-MK" sz="1800" dirty="0"/>
              <a:t>корисникот прифати, веб-апликацијата ќе добие токен како идентификатор </a:t>
            </a:r>
            <a:endParaRPr lang="mk-MK" sz="1800" dirty="0" smtClean="0"/>
          </a:p>
          <a:p>
            <a:r>
              <a:rPr lang="mk-MK" sz="1800" dirty="0" smtClean="0"/>
              <a:t> </a:t>
            </a:r>
            <a:r>
              <a:rPr lang="mk-MK" sz="1800" dirty="0"/>
              <a:t>со </a:t>
            </a:r>
            <a:r>
              <a:rPr lang="mk-MK" sz="1800" dirty="0" smtClean="0"/>
              <a:t>токенот испраќа </a:t>
            </a:r>
            <a:r>
              <a:rPr lang="mk-MK" sz="1800" dirty="0"/>
              <a:t>HTTP POST барање за да слуша т.е. да биде известена за промени што настануваат на дадена </a:t>
            </a:r>
            <a:r>
              <a:rPr lang="mk-MK" sz="1800" dirty="0" smtClean="0"/>
              <a:t>тема</a:t>
            </a:r>
            <a:endParaRPr lang="en-US" sz="1800" dirty="0" smtClean="0"/>
          </a:p>
        </p:txBody>
      </p:sp>
      <p:pic>
        <p:nvPicPr>
          <p:cNvPr id="5" name="Picture 4" descr="C:\Users\veron\AppData\Local\Microsoft\Windows\INetCache\Content.Word\Screenshot_27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4031" y="4249615"/>
            <a:ext cx="3450590" cy="18542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990600" y="4114800"/>
            <a:ext cx="3979985" cy="220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mk-MK" sz="1800" dirty="0" smtClean="0"/>
              <a:t>За креирање на соодветното барање потребно е да се постави дополнителен ред во заглавието за авторизација каде се проследува SERVER_KEY, добиен од Firebase проектот. 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75056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85800"/>
            <a:ext cx="7024744" cy="799064"/>
          </a:xfrm>
        </p:spPr>
        <p:txBody>
          <a:bodyPr>
            <a:normAutofit/>
          </a:bodyPr>
          <a:lstStyle/>
          <a:p>
            <a:r>
              <a:rPr lang="mk-MK" dirty="0"/>
              <a:t>Решение на проблемот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600200"/>
            <a:ext cx="7529146" cy="4343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mk-MK" b="1" i="1" dirty="0"/>
              <a:t>Испраќање на известувања</a:t>
            </a:r>
            <a:endParaRPr lang="en-US" b="1" i="1" dirty="0"/>
          </a:p>
          <a:p>
            <a:r>
              <a:rPr lang="mk-MK" sz="2000" dirty="0"/>
              <a:t>С</a:t>
            </a:r>
            <a:r>
              <a:rPr lang="mk-MK" sz="2000" dirty="0" smtClean="0"/>
              <a:t>акаме </a:t>
            </a:r>
            <a:r>
              <a:rPr lang="mk-MK" sz="2000" dirty="0"/>
              <a:t>да се прикаже push известување </a:t>
            </a:r>
            <a:r>
              <a:rPr lang="mk-MK" sz="2000" dirty="0" smtClean="0"/>
              <a:t>при поставување</a:t>
            </a:r>
            <a:r>
              <a:rPr lang="mk-MK" sz="2000" dirty="0"/>
              <a:t>, симнување и бришење </a:t>
            </a:r>
            <a:r>
              <a:rPr lang="mk-MK" sz="2000" dirty="0" smtClean="0"/>
              <a:t>на датотека и соодветно во методите за овие функционалности се испраќа </a:t>
            </a:r>
            <a:r>
              <a:rPr lang="mk-MK" sz="2000" dirty="0"/>
              <a:t>HTTP POST барање до FCM за да бидат известени сите уреди кои се преплатени </a:t>
            </a:r>
            <a:r>
              <a:rPr lang="mk-MK" sz="2000" dirty="0" smtClean="0"/>
              <a:t>на соодветната тема. </a:t>
            </a:r>
          </a:p>
          <a:p>
            <a:r>
              <a:rPr lang="mk-MK" sz="2000" dirty="0" smtClean="0"/>
              <a:t>Во </a:t>
            </a:r>
            <a:r>
              <a:rPr lang="mk-MK" sz="2000" dirty="0"/>
              <a:t>овие барање се поставува повторно авторизациско заглавие, и тип на податоци што се испраќаат во телото на барањето. </a:t>
            </a:r>
            <a:endParaRPr lang="mk-MK" sz="2000" dirty="0" smtClean="0"/>
          </a:p>
          <a:p>
            <a:r>
              <a:rPr lang="mk-MK" sz="2000" dirty="0" smtClean="0"/>
              <a:t>Во </a:t>
            </a:r>
            <a:r>
              <a:rPr lang="mk-MK" sz="2000" dirty="0"/>
              <a:t>телото на барањето, се испраќа JSON објект со соодветно наведени делови за која тема и кои </a:t>
            </a:r>
            <a:r>
              <a:rPr lang="mk-MK" sz="2000" dirty="0" smtClean="0"/>
              <a:t>податоци.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5056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85800"/>
            <a:ext cx="7024744" cy="799064"/>
          </a:xfrm>
        </p:spPr>
        <p:txBody>
          <a:bodyPr>
            <a:normAutofit/>
          </a:bodyPr>
          <a:lstStyle/>
          <a:p>
            <a:r>
              <a:rPr lang="mk-MK" dirty="0"/>
              <a:t>Решение на проблемот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600200"/>
            <a:ext cx="7529146" cy="4343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mk-MK" b="1" i="1" dirty="0"/>
              <a:t>Слушање за нови </a:t>
            </a:r>
            <a:r>
              <a:rPr lang="mk-MK" b="1" i="1" dirty="0" smtClean="0"/>
              <a:t>известувања</a:t>
            </a:r>
          </a:p>
          <a:p>
            <a:r>
              <a:rPr lang="mk-MK" dirty="0"/>
              <a:t>Преден план </a:t>
            </a:r>
            <a:r>
              <a:rPr lang="mk-MK" dirty="0" smtClean="0"/>
              <a:t>– foreground</a:t>
            </a:r>
          </a:p>
          <a:p>
            <a:pPr lvl="2"/>
            <a:r>
              <a:rPr lang="mk-MK" dirty="0"/>
              <a:t>onMessage методата од firebase messaging</a:t>
            </a:r>
            <a:endParaRPr lang="mk-MK" dirty="0" smtClean="0"/>
          </a:p>
          <a:p>
            <a:pPr lvl="2"/>
            <a:r>
              <a:rPr lang="en-US" dirty="0" smtClean="0"/>
              <a:t>custom </a:t>
            </a:r>
            <a:r>
              <a:rPr lang="mk-MK" dirty="0"/>
              <a:t>начин </a:t>
            </a:r>
            <a:r>
              <a:rPr lang="mk-MK" dirty="0" smtClean="0"/>
              <a:t>и со </a:t>
            </a:r>
            <a:r>
              <a:rPr lang="mk-MK" dirty="0"/>
              <a:t>библиотеката vue-notification. </a:t>
            </a:r>
            <a:endParaRPr lang="en-US" dirty="0"/>
          </a:p>
          <a:p>
            <a:endParaRPr lang="en-US" dirty="0"/>
          </a:p>
          <a:p>
            <a:pPr marL="68580" indent="0">
              <a:buNone/>
            </a:pPr>
            <a:endParaRPr lang="en-US" b="1" i="1" dirty="0"/>
          </a:p>
        </p:txBody>
      </p:sp>
      <p:pic>
        <p:nvPicPr>
          <p:cNvPr id="4" name="image19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371600" y="3657600"/>
            <a:ext cx="2830830" cy="2472055"/>
          </a:xfrm>
          <a:prstGeom prst="rect">
            <a:avLst/>
          </a:prstGeom>
          <a:ln/>
        </p:spPr>
      </p:pic>
      <p:pic>
        <p:nvPicPr>
          <p:cNvPr id="5" name="image22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753707" y="4222114"/>
            <a:ext cx="2962275" cy="134302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985713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85800"/>
            <a:ext cx="7024744" cy="799064"/>
          </a:xfrm>
        </p:spPr>
        <p:txBody>
          <a:bodyPr>
            <a:normAutofit/>
          </a:bodyPr>
          <a:lstStyle/>
          <a:p>
            <a:r>
              <a:rPr lang="mk-MK" dirty="0"/>
              <a:t>Решение на проблемот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600200"/>
            <a:ext cx="7772400" cy="4343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mk-MK" b="1" i="1" dirty="0"/>
              <a:t>Слушање за нови </a:t>
            </a:r>
            <a:r>
              <a:rPr lang="mk-MK" b="1" i="1" dirty="0" smtClean="0"/>
              <a:t>известувања</a:t>
            </a:r>
          </a:p>
          <a:p>
            <a:r>
              <a:rPr lang="mk-MK" dirty="0" smtClean="0"/>
              <a:t>Заден </a:t>
            </a:r>
            <a:r>
              <a:rPr lang="mk-MK" dirty="0"/>
              <a:t>план - </a:t>
            </a:r>
            <a:r>
              <a:rPr lang="mk-MK" dirty="0" smtClean="0"/>
              <a:t>background</a:t>
            </a:r>
          </a:p>
          <a:p>
            <a:pPr lvl="2"/>
            <a:r>
              <a:rPr lang="mk-MK" dirty="0"/>
              <a:t>потребено е да имаме дефинирано service worker и да го регистрираме </a:t>
            </a:r>
            <a:r>
              <a:rPr lang="mk-MK" dirty="0" smtClean="0"/>
              <a:t>(firebase-messaging-sw.js)</a:t>
            </a:r>
            <a:endParaRPr lang="mk-MK" dirty="0"/>
          </a:p>
          <a:p>
            <a:pPr lvl="2"/>
            <a:r>
              <a:rPr lang="mk-MK" dirty="0" smtClean="0"/>
              <a:t>setBackgroundMessageHandler </a:t>
            </a:r>
            <a:r>
              <a:rPr lang="mk-MK" dirty="0"/>
              <a:t>од firebase messaging </a:t>
            </a:r>
            <a:endParaRPr lang="mk-MK" dirty="0" smtClean="0"/>
          </a:p>
          <a:p>
            <a:pPr lvl="2"/>
            <a:r>
              <a:rPr lang="mk-MK" dirty="0"/>
              <a:t>showNotification(title,options) </a:t>
            </a:r>
            <a:endParaRPr lang="en-US" dirty="0"/>
          </a:p>
          <a:p>
            <a:pPr marL="68580" indent="0">
              <a:buNone/>
            </a:pPr>
            <a:endParaRPr lang="en-US" b="1" i="1" dirty="0"/>
          </a:p>
        </p:txBody>
      </p:sp>
      <p:pic>
        <p:nvPicPr>
          <p:cNvPr id="6" name="image18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5410200" y="4249615"/>
            <a:ext cx="2985770" cy="2024380"/>
          </a:xfrm>
          <a:prstGeom prst="rect">
            <a:avLst/>
          </a:prstGeom>
          <a:ln/>
        </p:spPr>
      </p:pic>
      <p:pic>
        <p:nvPicPr>
          <p:cNvPr id="7" name="image20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828800" y="4777617"/>
            <a:ext cx="2990850" cy="96837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286551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85800"/>
            <a:ext cx="7024744" cy="799064"/>
          </a:xfrm>
        </p:spPr>
        <p:txBody>
          <a:bodyPr>
            <a:normAutofit/>
          </a:bodyPr>
          <a:lstStyle/>
          <a:p>
            <a:pPr marL="68580" indent="0"/>
            <a:r>
              <a:rPr lang="mk-MK" dirty="0"/>
              <a:t>Резултати</a:t>
            </a:r>
            <a:endParaRPr lang="en-US" dirty="0"/>
          </a:p>
        </p:txBody>
      </p:sp>
      <p:pic>
        <p:nvPicPr>
          <p:cNvPr id="7" name="bandicam 2021-02-12 21-34-23-223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2133600"/>
            <a:ext cx="8077200" cy="3548198"/>
          </a:xfr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447800"/>
            <a:ext cx="70866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" indent="0">
              <a:buNone/>
            </a:pPr>
            <a:r>
              <a:rPr lang="mk-MK" sz="1900" dirty="0" smtClean="0"/>
              <a:t>На видеото може да ја видите целокупната функционалност на апликацијата во преден план.</a:t>
            </a:r>
            <a:endParaRPr lang="mk-MK" sz="1900" dirty="0" smtClean="0"/>
          </a:p>
        </p:txBody>
      </p:sp>
    </p:spTree>
    <p:extLst>
      <p:ext uri="{BB962C8B-B14F-4D97-AF65-F5344CB8AC3E}">
        <p14:creationId xmlns:p14="http://schemas.microsoft.com/office/powerpoint/2010/main" val="398571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85800"/>
            <a:ext cx="7024744" cy="799064"/>
          </a:xfrm>
        </p:spPr>
        <p:txBody>
          <a:bodyPr>
            <a:normAutofit/>
          </a:bodyPr>
          <a:lstStyle/>
          <a:p>
            <a:pPr marL="68580" indent="0"/>
            <a:r>
              <a:rPr lang="mk-MK" dirty="0"/>
              <a:t>Резултати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447800"/>
            <a:ext cx="70866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" indent="0">
              <a:buNone/>
            </a:pPr>
            <a:r>
              <a:rPr lang="mk-MK" sz="1900" dirty="0" smtClean="0"/>
              <a:t>На видеото може да ја видите целокупната функционалност на апликацијата во заден план.</a:t>
            </a:r>
            <a:endParaRPr lang="mk-MK" sz="1900" dirty="0" smtClean="0"/>
          </a:p>
        </p:txBody>
      </p:sp>
      <p:pic>
        <p:nvPicPr>
          <p:cNvPr id="5" name="WMV background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2988" y="2671763"/>
            <a:ext cx="6777037" cy="2813050"/>
          </a:xfrm>
        </p:spPr>
      </p:pic>
    </p:spTree>
    <p:extLst>
      <p:ext uri="{BB962C8B-B14F-4D97-AF65-F5344CB8AC3E}">
        <p14:creationId xmlns:p14="http://schemas.microsoft.com/office/powerpoint/2010/main" val="2145490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85800"/>
            <a:ext cx="7024744" cy="799064"/>
          </a:xfrm>
        </p:spPr>
        <p:txBody>
          <a:bodyPr>
            <a:normAutofit/>
          </a:bodyPr>
          <a:lstStyle/>
          <a:p>
            <a:r>
              <a:rPr lang="mk-MK" dirty="0"/>
              <a:t>Дискусија 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1600200"/>
            <a:ext cx="7529146" cy="4343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mk-MK" smtClean="0"/>
              <a:t>Технологијата за push известувања ни дозволува на лесен и брз начин да се поврземе со голем број од корисниците </a:t>
            </a:r>
          </a:p>
          <a:p>
            <a:r>
              <a:rPr lang="mk-MK" smtClean="0"/>
              <a:t>Од технички аспект, push известувањата се лесни за имплементирање со помош на сервисите кои имплементираат технологија за push известувања</a:t>
            </a:r>
            <a:r>
              <a:rPr lang="en-US" smtClean="0"/>
              <a:t>.</a:t>
            </a:r>
            <a:endParaRPr lang="mk-MK" smtClean="0"/>
          </a:p>
          <a:p>
            <a:r>
              <a:rPr lang="en-US" smtClean="0"/>
              <a:t> </a:t>
            </a:r>
            <a:r>
              <a:rPr lang="mk-MK" smtClean="0"/>
              <a:t>Останува на развивачот на апликацијата да одреди кои податоци се потребни да се пратат преку овие известувања и како истите ќе бидат прикажани пред корисникот.</a:t>
            </a:r>
            <a:endParaRPr lang="en-US" smtClean="0"/>
          </a:p>
          <a:p>
            <a:r>
              <a:rPr lang="mk-MK" smtClean="0"/>
              <a:t>Се надевам дека ова истражување ќе Ви помогне да добиете подобра слика за што се тоа push известувања, која е технологијата и концептот позади истите како и за нивното користење.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88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85800"/>
            <a:ext cx="7024744" cy="799064"/>
          </a:xfrm>
        </p:spPr>
        <p:txBody>
          <a:bodyPr>
            <a:normAutofit/>
          </a:bodyPr>
          <a:lstStyle/>
          <a:p>
            <a:r>
              <a:rPr lang="mk-MK" dirty="0"/>
              <a:t>Користена литература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785" y="1594338"/>
            <a:ext cx="4267200" cy="4800600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https://buildfire.com/what-is-a-push-notification/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https://www.codingtag.com/basics-of-web-push-notifications-for-beginners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https://mobileroadie.com/blog/2019/10/what-is-push-notification/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https://en.wikipedia.org/wiki/Push_technology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https://uxdesign.cc/push-and-poll-f898a910b4aa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https://www.airship.com/resources/explainer/push-notifications-explained/#:~:text=For%20app%20publishers%2C%20push%20notifications,app%20is%20open%20or%20not.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http://www.mobileui.org/innovaportal/v/181/1/innova.front/push-notifications:-knowing-the-technology.html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https://developers.google.com/web/ilt/pwa/introduction-to-push-notifications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https://developer.mozilla.org/en-US/docs/Web/API/Push_API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https://en.wikipedia.org/wiki/Hypertext_Transfer_Protocol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https://www.youtube.com/watch?v=8ARodQ4Wlf4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https://medium.com/swlh/building-a-browser-push-notification-service-http-long-polling-and-the-web-socket-protocol-5e83cd1420c1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https://steelkiwi.com/blog/push-notifications-services-how-to-choose/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endParaRPr lang="en-US" sz="11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41985" y="1582615"/>
            <a:ext cx="3962400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https://aws.amazon.com/sns/?whats-new-cards.sort-by=item.additionalFields.postDateTime&amp;whats-new-cards.sort-order=desc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https://iwconnect.com/websocket-apis-in-amazon-api-gateway-push-notifications/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https://searchaws.techtarget.com/tip/AWS-WebSocket-support-ushers-in-real-time-serverless-features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https://docs.aws.amazon.com/iotevents/latest/developerguide/iotevents-dg.pdf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https://firebase.google.com/docs/cloud-messaging/fcm-architecture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https://stackoverflow.com/questions/48734290/javascript-websocket-into-firebase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https://documentation.onesignal.com/docs/web-push-http-vs-https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</a:t>
            </a:r>
            <a:r>
              <a:rPr lang="mk-MK" sz="1100" dirty="0" smtClean="0"/>
              <a:t>success.outsystems.com/Documentation/How-to_Guides/Integrations/How_to_Use_Push_Notifications_with_OneSignal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https://www.youtube.com/watch?v=wLel659TyFE</a:t>
            </a:r>
            <a:endParaRPr lang="en-US" sz="11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mk-MK" sz="1100" dirty="0"/>
              <a:t>https://awesomeopensource.com/project/invokemedia/vue-push-notification-example</a:t>
            </a:r>
            <a:endParaRPr lang="en-US" sz="1100" dirty="0"/>
          </a:p>
          <a:p>
            <a:pPr>
              <a:buFont typeface="Wingdings" panose="05000000000000000000" pitchFamily="2" charset="2"/>
              <a:buChar char="Ø"/>
            </a:pPr>
            <a:r>
              <a:rPr lang="mk-MK" sz="1100" dirty="0"/>
              <a:t>https://mabbkhawaja.medium.com/add-firebase-push-notifications-to-vuejs-quasar-app-4ac87683fe37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03789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195" y="914400"/>
            <a:ext cx="7024744" cy="799064"/>
          </a:xfrm>
        </p:spPr>
        <p:txBody>
          <a:bodyPr/>
          <a:lstStyle/>
          <a:p>
            <a:r>
              <a:rPr lang="en-US" dirty="0" smtClean="0"/>
              <a:t>P</a:t>
            </a:r>
            <a:r>
              <a:rPr lang="mk-MK" dirty="0" smtClean="0"/>
              <a:t>ush </a:t>
            </a:r>
            <a:r>
              <a:rPr lang="mk-MK" dirty="0"/>
              <a:t>известувања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981200"/>
            <a:ext cx="7033708" cy="1905000"/>
          </a:xfrm>
        </p:spPr>
        <p:txBody>
          <a:bodyPr>
            <a:normAutofit fontScale="77500" lnSpcReduction="20000"/>
          </a:bodyPr>
          <a:lstStyle/>
          <a:p>
            <a:r>
              <a:rPr lang="mk-MK" dirty="0" smtClean="0"/>
              <a:t>англиски </a:t>
            </a:r>
            <a:r>
              <a:rPr lang="mk-MK" dirty="0"/>
              <a:t>од  „бутка</a:t>
            </a:r>
            <a:r>
              <a:rPr lang="mk-MK" dirty="0" smtClean="0"/>
              <a:t>“</a:t>
            </a:r>
            <a:endParaRPr lang="en-US" dirty="0" smtClean="0"/>
          </a:p>
          <a:p>
            <a:r>
              <a:rPr lang="mk-MK" dirty="0"/>
              <a:t>важен дел во комуникацијата помеѓу развивачите на апликацијата и нејзините </a:t>
            </a:r>
            <a:r>
              <a:rPr lang="mk-MK" dirty="0" smtClean="0"/>
              <a:t>корисници</a:t>
            </a:r>
            <a:endParaRPr lang="en-US" dirty="0" smtClean="0"/>
          </a:p>
          <a:p>
            <a:r>
              <a:rPr lang="mk-MK" dirty="0"/>
              <a:t>кратки пораки што се појавуваат на мобилниот или работната површина на корисникот, потикнувајќи ги да превземат некоја </a:t>
            </a:r>
            <a:r>
              <a:rPr lang="mk-MK" dirty="0" smtClean="0"/>
              <a:t>акција</a:t>
            </a:r>
            <a:endParaRPr lang="en-US" dirty="0" smtClean="0"/>
          </a:p>
          <a:p>
            <a:r>
              <a:rPr lang="mk-MK" dirty="0" smtClean="0"/>
              <a:t>Дватглавни типа</a:t>
            </a:r>
            <a:r>
              <a:rPr lang="en-US" dirty="0" smtClean="0"/>
              <a:t>: </a:t>
            </a:r>
            <a:r>
              <a:rPr lang="mk-MK" dirty="0" smtClean="0"/>
              <a:t>веб </a:t>
            </a:r>
            <a:r>
              <a:rPr lang="mk-MK" dirty="0"/>
              <a:t>и мобилни</a:t>
            </a:r>
            <a:endParaRPr lang="en-US" dirty="0" smtClean="0"/>
          </a:p>
        </p:txBody>
      </p:sp>
      <p:pic>
        <p:nvPicPr>
          <p:cNvPr id="1026" name="Picture 2" descr="C:\Users\veron\Desktop\push-notification-vue\pictures\web-push-notification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999" y="4114797"/>
            <a:ext cx="6819137" cy="2243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08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195" y="914400"/>
            <a:ext cx="7024744" cy="799064"/>
          </a:xfrm>
        </p:spPr>
        <p:txBody>
          <a:bodyPr/>
          <a:lstStyle/>
          <a:p>
            <a:r>
              <a:rPr lang="mk-MK" dirty="0"/>
              <a:t>Push технологија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981200"/>
            <a:ext cx="7033708" cy="1905000"/>
          </a:xfrm>
        </p:spPr>
        <p:txBody>
          <a:bodyPr>
            <a:normAutofit lnSpcReduction="10000"/>
          </a:bodyPr>
          <a:lstStyle/>
          <a:p>
            <a:r>
              <a:rPr lang="mk-MK" dirty="0"/>
              <a:t>или сервер </a:t>
            </a:r>
            <a:r>
              <a:rPr lang="mk-MK" dirty="0" smtClean="0"/>
              <a:t>push</a:t>
            </a:r>
            <a:endParaRPr lang="en-US" dirty="0" smtClean="0"/>
          </a:p>
          <a:p>
            <a:r>
              <a:rPr lang="mk-MK" dirty="0"/>
              <a:t>модел на </a:t>
            </a:r>
            <a:r>
              <a:rPr lang="mk-MK" dirty="0" smtClean="0"/>
              <a:t>објавување/претплати</a:t>
            </a:r>
            <a:r>
              <a:rPr lang="en-US" dirty="0" smtClean="0"/>
              <a:t>		</a:t>
            </a:r>
            <a:r>
              <a:rPr lang="mk-MK" dirty="0" smtClean="0"/>
              <a:t> </a:t>
            </a:r>
            <a:r>
              <a:rPr lang="mk-MK" dirty="0"/>
              <a:t>(анг. "publish/subscribe</a:t>
            </a:r>
            <a:r>
              <a:rPr lang="mk-MK" dirty="0" smtClean="0"/>
              <a:t>")</a:t>
            </a:r>
            <a:endParaRPr lang="en-US" dirty="0" smtClean="0"/>
          </a:p>
          <a:p>
            <a:r>
              <a:rPr lang="mk-MK" dirty="0"/>
              <a:t>Push технологија наспроти Pull технологија 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582273"/>
              </p:ext>
            </p:extLst>
          </p:nvPr>
        </p:nvGraphicFramePr>
        <p:xfrm>
          <a:off x="1219200" y="4191000"/>
          <a:ext cx="6858000" cy="190658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64981"/>
                <a:gridCol w="2736606"/>
                <a:gridCol w="2956413"/>
              </a:tblGrid>
              <a:tr h="45786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mk-MK" sz="1200" kern="150">
                          <a:effectLst/>
                        </a:rPr>
                        <a:t> </a:t>
                      </a:r>
                      <a:endParaRPr lang="en-US" sz="1200" kern="150">
                        <a:effectLst/>
                        <a:latin typeface="Liberation Serif"/>
                        <a:ea typeface="Songti SC"/>
                        <a:cs typeface="Arial Unicode MS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mk-MK" sz="1200" kern="150">
                          <a:effectLst/>
                        </a:rPr>
                        <a:t> Pull технологија </a:t>
                      </a:r>
                      <a:endParaRPr lang="en-US" sz="1200" kern="150">
                        <a:effectLst/>
                        <a:latin typeface="Liberation Serif"/>
                        <a:ea typeface="Songti SC"/>
                        <a:cs typeface="Arial Unicode MS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mk-MK" sz="1200" kern="150">
                          <a:effectLst/>
                        </a:rPr>
                        <a:t>Push технологија</a:t>
                      </a:r>
                      <a:endParaRPr lang="en-US" sz="1200" kern="150">
                        <a:effectLst/>
                        <a:latin typeface="Liberation Serif"/>
                        <a:ea typeface="Songti SC"/>
                        <a:cs typeface="Arial Unicode MS"/>
                      </a:endParaRPr>
                    </a:p>
                  </a:txBody>
                  <a:tcPr marL="63500" marR="63500" marT="63500" marB="63500"/>
                </a:tc>
              </a:tr>
              <a:tr h="72436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mk-MK" sz="1200" kern="150">
                          <a:effectLst/>
                        </a:rPr>
                        <a:t>Дефиниција</a:t>
                      </a:r>
                      <a:endParaRPr lang="en-US" sz="1200" kern="150">
                        <a:effectLst/>
                        <a:latin typeface="Liberation Serif"/>
                        <a:ea typeface="Songti SC"/>
                        <a:cs typeface="Arial Unicode MS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mk-MK" sz="1200" kern="150">
                          <a:effectLst/>
                        </a:rPr>
                        <a:t>Клиент праќа барања за информација од сервер.</a:t>
                      </a:r>
                      <a:endParaRPr lang="en-US" sz="1200" kern="150">
                        <a:effectLst/>
                        <a:latin typeface="Liberation Serif"/>
                        <a:ea typeface="Songti SC"/>
                        <a:cs typeface="Arial Unicode MS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mk-MK" sz="1200" kern="150">
                          <a:effectLst/>
                        </a:rPr>
                        <a:t>Сервер иницира ажурирања на информацијии до клиент.</a:t>
                      </a:r>
                      <a:endParaRPr lang="en-US" sz="1200" kern="150">
                        <a:effectLst/>
                        <a:latin typeface="Liberation Serif"/>
                        <a:ea typeface="Songti SC"/>
                        <a:cs typeface="Arial Unicode MS"/>
                      </a:endParaRPr>
                    </a:p>
                  </a:txBody>
                  <a:tcPr marL="63500" marR="63500" marT="63500" marB="63500"/>
                </a:tc>
              </a:tr>
              <a:tr h="72436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mk-MK" sz="1200" kern="150">
                          <a:effectLst/>
                        </a:rPr>
                        <a:t>Пример</a:t>
                      </a:r>
                      <a:endParaRPr lang="en-US" sz="1200" kern="150">
                        <a:effectLst/>
                        <a:latin typeface="Liberation Serif"/>
                        <a:ea typeface="Songti SC"/>
                        <a:cs typeface="Arial Unicode MS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mk-MK" sz="1200" kern="150">
                          <a:effectLst/>
                        </a:rPr>
                        <a:t>Веб прелистувач побарува веб страна.</a:t>
                      </a:r>
                      <a:endParaRPr lang="en-US" sz="1200" kern="150">
                        <a:effectLst/>
                        <a:latin typeface="Liberation Serif"/>
                        <a:ea typeface="Songti SC"/>
                        <a:cs typeface="Arial Unicode MS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mk-MK" sz="1200" kern="150" dirty="0">
                          <a:effectLst/>
                        </a:rPr>
                        <a:t>Email сервер испраќа email до email клиент.</a:t>
                      </a:r>
                      <a:endParaRPr lang="en-US" sz="1200" kern="150" dirty="0">
                        <a:effectLst/>
                        <a:latin typeface="Liberation Serif"/>
                        <a:ea typeface="Songti SC"/>
                        <a:cs typeface="Arial Unicode MS"/>
                      </a:endParaRPr>
                    </a:p>
                  </a:txBody>
                  <a:tcPr marL="63500" marR="63500" marT="63500" marB="6350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816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295400"/>
            <a:ext cx="7024744" cy="799064"/>
          </a:xfrm>
        </p:spPr>
        <p:txBody>
          <a:bodyPr>
            <a:normAutofit fontScale="90000"/>
          </a:bodyPr>
          <a:lstStyle/>
          <a:p>
            <a:r>
              <a:rPr lang="mk-MK" dirty="0"/>
              <a:t>Технологијата за push известувања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2286000"/>
            <a:ext cx="7033708" cy="1905000"/>
          </a:xfrm>
        </p:spPr>
        <p:txBody>
          <a:bodyPr>
            <a:normAutofit fontScale="92500" lnSpcReduction="10000"/>
          </a:bodyPr>
          <a:lstStyle/>
          <a:p>
            <a:pPr marL="68580" indent="0">
              <a:buNone/>
            </a:pPr>
            <a:r>
              <a:rPr lang="mk-MK" dirty="0" smtClean="0"/>
              <a:t>Процесот </a:t>
            </a:r>
            <a:r>
              <a:rPr lang="mk-MK" dirty="0"/>
              <a:t>се состои од две </a:t>
            </a:r>
            <a:r>
              <a:rPr lang="mk-MK" dirty="0" smtClean="0"/>
              <a:t>фази</a:t>
            </a:r>
            <a:r>
              <a:rPr lang="en-US" dirty="0" smtClean="0"/>
              <a:t>:</a:t>
            </a:r>
          </a:p>
          <a:p>
            <a:r>
              <a:rPr lang="mk-MK" dirty="0"/>
              <a:t>Регистрација на </a:t>
            </a:r>
            <a:r>
              <a:rPr lang="mk-MK" dirty="0" smtClean="0"/>
              <a:t>уред</a:t>
            </a:r>
            <a:endParaRPr lang="en-US" dirty="0" smtClean="0"/>
          </a:p>
          <a:p>
            <a:pPr lvl="0"/>
            <a:r>
              <a:rPr lang="mk-MK" dirty="0" smtClean="0"/>
              <a:t>Испраќање </a:t>
            </a:r>
            <a:r>
              <a:rPr lang="mk-MK" dirty="0"/>
              <a:t>на </a:t>
            </a:r>
            <a:r>
              <a:rPr lang="mk-MK" dirty="0" smtClean="0"/>
              <a:t>известувања</a:t>
            </a:r>
            <a:endParaRPr lang="en-US" dirty="0" smtClean="0"/>
          </a:p>
          <a:p>
            <a:pPr marL="68580" lvl="0" indent="0">
              <a:buNone/>
            </a:pPr>
            <a:r>
              <a:rPr lang="mk-MK" dirty="0"/>
              <a:t>И</a:t>
            </a:r>
            <a:r>
              <a:rPr lang="mk-MK" dirty="0" smtClean="0"/>
              <a:t>звестувањата </a:t>
            </a:r>
            <a:r>
              <a:rPr lang="mk-MK" dirty="0"/>
              <a:t>мора да одат преку сервер за известувања до уредот </a:t>
            </a:r>
            <a:endParaRPr lang="en-US" dirty="0"/>
          </a:p>
          <a:p>
            <a:pPr marL="68580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pic>
        <p:nvPicPr>
          <p:cNvPr id="5" name="image32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572000" y="3810000"/>
            <a:ext cx="3429000" cy="2406650"/>
          </a:xfrm>
          <a:prstGeom prst="rect">
            <a:avLst/>
          </a:prstGeom>
          <a:ln/>
        </p:spPr>
      </p:pic>
      <p:pic>
        <p:nvPicPr>
          <p:cNvPr id="6" name="image30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064455" y="4191000"/>
            <a:ext cx="3126545" cy="200806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483060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195" y="914400"/>
            <a:ext cx="7024744" cy="799064"/>
          </a:xfrm>
        </p:spPr>
        <p:txBody>
          <a:bodyPr/>
          <a:lstStyle/>
          <a:p>
            <a:r>
              <a:rPr lang="mk-MK" dirty="0"/>
              <a:t>Web </a:t>
            </a:r>
            <a:r>
              <a:rPr lang="mk-MK" dirty="0" smtClean="0"/>
              <a:t>Push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7696200" cy="4267200"/>
          </a:xfrm>
        </p:spPr>
        <p:txBody>
          <a:bodyPr>
            <a:normAutofit fontScale="92500" lnSpcReduction="10000"/>
          </a:bodyPr>
          <a:lstStyle/>
          <a:p>
            <a:r>
              <a:rPr lang="mk-MK" dirty="0"/>
              <a:t>Секој веб-прелистувач има свој сервис за испорака на известувања (Web Push Notification Service</a:t>
            </a:r>
            <a:r>
              <a:rPr lang="mk-MK" dirty="0" smtClean="0"/>
              <a:t>)</a:t>
            </a:r>
          </a:p>
          <a:p>
            <a:r>
              <a:rPr lang="mk-MK" dirty="0" smtClean="0"/>
              <a:t>Push порака и Push известување</a:t>
            </a:r>
          </a:p>
          <a:p>
            <a:r>
              <a:rPr lang="mk-MK" dirty="0"/>
              <a:t>Активен </a:t>
            </a:r>
            <a:r>
              <a:rPr lang="mk-MK" dirty="0" smtClean="0"/>
              <a:t>Service </a:t>
            </a:r>
            <a:r>
              <a:rPr lang="mk-MK" dirty="0"/>
              <a:t>worker </a:t>
            </a:r>
            <a:endParaRPr lang="mk-MK" dirty="0" smtClean="0"/>
          </a:p>
          <a:p>
            <a:pPr lvl="3"/>
            <a:r>
              <a:rPr lang="mk-MK" dirty="0"/>
              <a:t>event-driven </a:t>
            </a:r>
            <a:endParaRPr lang="mk-MK" dirty="0" smtClean="0"/>
          </a:p>
          <a:p>
            <a:pPr lvl="3"/>
            <a:r>
              <a:rPr lang="mk-MK" dirty="0" smtClean="0"/>
              <a:t>контрола </a:t>
            </a:r>
            <a:r>
              <a:rPr lang="mk-MK" dirty="0"/>
              <a:t>како </a:t>
            </a:r>
            <a:r>
              <a:rPr lang="mk-MK" dirty="0" smtClean="0"/>
              <a:t>да се </a:t>
            </a:r>
            <a:r>
              <a:rPr lang="mk-MK" dirty="0"/>
              <a:t>постапува со мрежните барања </a:t>
            </a:r>
            <a:endParaRPr lang="mk-MK" dirty="0" smtClean="0"/>
          </a:p>
          <a:p>
            <a:pPr lvl="3"/>
            <a:r>
              <a:rPr lang="mk-MK" dirty="0"/>
              <a:t>влезна точка за користење push </a:t>
            </a:r>
            <a:r>
              <a:rPr lang="mk-MK" dirty="0" smtClean="0"/>
              <a:t>пораки</a:t>
            </a:r>
          </a:p>
          <a:p>
            <a:pPr lvl="1"/>
            <a:r>
              <a:rPr lang="mk-MK" dirty="0" smtClean="0"/>
              <a:t>subscribe</a:t>
            </a:r>
            <a:r>
              <a:rPr lang="mk-MK" dirty="0"/>
              <a:t>() од PushManager интерфејсот</a:t>
            </a:r>
          </a:p>
          <a:p>
            <a:pPr lvl="1"/>
            <a:r>
              <a:rPr lang="mk-MK" dirty="0"/>
              <a:t>ServiceWorkerGlobalScope.onpush – управувач на push настан</a:t>
            </a:r>
          </a:p>
          <a:p>
            <a:pPr lvl="1"/>
            <a:r>
              <a:rPr lang="mk-MK" dirty="0"/>
              <a:t>showNotification() на интерфејсот </a:t>
            </a:r>
            <a:r>
              <a:rPr lang="mk-MK" dirty="0" smtClean="0"/>
              <a:t>ServiceWorkerRegistration</a:t>
            </a:r>
            <a:endParaRPr lang="mk-MK" dirty="0"/>
          </a:p>
        </p:txBody>
      </p:sp>
    </p:spTree>
    <p:extLst>
      <p:ext uri="{BB962C8B-B14F-4D97-AF65-F5344CB8AC3E}">
        <p14:creationId xmlns:p14="http://schemas.microsoft.com/office/powerpoint/2010/main" val="181146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295400"/>
            <a:ext cx="7024744" cy="799064"/>
          </a:xfrm>
        </p:spPr>
        <p:txBody>
          <a:bodyPr>
            <a:normAutofit fontScale="90000"/>
          </a:bodyPr>
          <a:lstStyle/>
          <a:p>
            <a:r>
              <a:rPr lang="mk-MK" dirty="0"/>
              <a:t>Имплементирање на push известувања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2286000"/>
            <a:ext cx="7033708" cy="3886200"/>
          </a:xfrm>
        </p:spPr>
        <p:txBody>
          <a:bodyPr>
            <a:normAutofit/>
          </a:bodyPr>
          <a:lstStyle/>
          <a:p>
            <a:r>
              <a:rPr lang="mk-MK" dirty="0" smtClean="0"/>
              <a:t>Протоколи</a:t>
            </a:r>
          </a:p>
          <a:p>
            <a:pPr lvl="1"/>
            <a:r>
              <a:rPr lang="mk-MK" dirty="0" smtClean="0"/>
              <a:t>Hypertext </a:t>
            </a:r>
            <a:r>
              <a:rPr lang="mk-MK" dirty="0"/>
              <a:t>Transfer Protocol или </a:t>
            </a:r>
            <a:r>
              <a:rPr lang="mk-MK" dirty="0" smtClean="0"/>
              <a:t>HTTP</a:t>
            </a:r>
          </a:p>
          <a:p>
            <a:pPr lvl="3"/>
            <a:r>
              <a:rPr lang="mk-MK" dirty="0"/>
              <a:t>барање на клиент - одговор од </a:t>
            </a:r>
            <a:r>
              <a:rPr lang="mk-MK" dirty="0" smtClean="0"/>
              <a:t>сервер</a:t>
            </a:r>
          </a:p>
          <a:p>
            <a:pPr marL="754380" lvl="1" indent="-342900"/>
            <a:r>
              <a:rPr lang="mk-MK" dirty="0" smtClean="0"/>
              <a:t>WebSocket</a:t>
            </a:r>
          </a:p>
          <a:p>
            <a:pPr marL="1239012" lvl="3" indent="-342900"/>
            <a:r>
              <a:rPr lang="mk-MK" dirty="0"/>
              <a:t>full-duplex т.е. </a:t>
            </a:r>
            <a:r>
              <a:rPr lang="mk-MK" dirty="0" smtClean="0"/>
              <a:t>двонасочeн </a:t>
            </a:r>
            <a:r>
              <a:rPr lang="mk-MK" dirty="0"/>
              <a:t>комуникациски канал преку единствена TCP врска</a:t>
            </a:r>
            <a:endParaRPr lang="en-US" dirty="0" smtClean="0"/>
          </a:p>
          <a:p>
            <a:r>
              <a:rPr lang="mk-MK" b="1" dirty="0"/>
              <a:t>Push известувања со long polling (долго анкетирање)</a:t>
            </a:r>
            <a:endParaRPr lang="en-US" b="1" dirty="0"/>
          </a:p>
          <a:p>
            <a:r>
              <a:rPr lang="mk-MK" b="1" dirty="0"/>
              <a:t>Push известувања со </a:t>
            </a:r>
            <a:r>
              <a:rPr lang="mk-MK" b="1" dirty="0" smtClean="0"/>
              <a:t>WebSockets</a:t>
            </a:r>
          </a:p>
          <a:p>
            <a:pPr lvl="2"/>
            <a:r>
              <a:rPr lang="mk-MK" dirty="0"/>
              <a:t>HTTP-барање </a:t>
            </a:r>
            <a:r>
              <a:rPr lang="mk-MK" dirty="0" smtClean="0"/>
              <a:t>со </a:t>
            </a:r>
            <a:r>
              <a:rPr lang="mk-MK" dirty="0"/>
              <a:t>„Надградба“ </a:t>
            </a:r>
            <a:r>
              <a:rPr lang="mk-MK" dirty="0" smtClean="0"/>
              <a:t>заглавие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3716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219200"/>
            <a:ext cx="7024744" cy="799064"/>
          </a:xfrm>
        </p:spPr>
        <p:txBody>
          <a:bodyPr>
            <a:normAutofit/>
          </a:bodyPr>
          <a:lstStyle/>
          <a:p>
            <a:r>
              <a:rPr lang="mk-MK" dirty="0"/>
              <a:t>Push Notification Service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2286000"/>
            <a:ext cx="7033708" cy="3962400"/>
          </a:xfrm>
        </p:spPr>
        <p:txBody>
          <a:bodyPr>
            <a:normAutofit lnSpcReduction="10000"/>
          </a:bodyPr>
          <a:lstStyle/>
          <a:p>
            <a:r>
              <a:rPr lang="mk-MK" dirty="0"/>
              <a:t>К</a:t>
            </a:r>
            <a:r>
              <a:rPr lang="mk-MK" dirty="0" smtClean="0"/>
              <a:t>ористат </a:t>
            </a:r>
            <a:r>
              <a:rPr lang="mk-MK" dirty="0"/>
              <a:t>имплементација на </a:t>
            </a:r>
            <a:r>
              <a:rPr lang="mk-MK" dirty="0" smtClean="0"/>
              <a:t>технологии </a:t>
            </a:r>
            <a:r>
              <a:rPr lang="mk-MK" dirty="0"/>
              <a:t>за push известувања користејќи познати протоколи за праќање на пораки до корисниците</a:t>
            </a:r>
            <a:r>
              <a:rPr lang="mk-MK" dirty="0" smtClean="0"/>
              <a:t>.</a:t>
            </a:r>
          </a:p>
          <a:p>
            <a:r>
              <a:rPr lang="mk-MK" dirty="0"/>
              <a:t>Повеќето од нив нудат не само сервис за push известувања, туку и многу други корисни алатки.</a:t>
            </a:r>
            <a:endParaRPr lang="en-US" dirty="0"/>
          </a:p>
          <a:p>
            <a:pPr lvl="1"/>
            <a:r>
              <a:rPr lang="mk-MK" dirty="0"/>
              <a:t>Amazon Simple Notification Service (Amazon SNS)</a:t>
            </a:r>
            <a:endParaRPr lang="en-US" dirty="0"/>
          </a:p>
          <a:p>
            <a:pPr lvl="1"/>
            <a:r>
              <a:rPr lang="mk-MK" dirty="0"/>
              <a:t>Firebase Cloud Messaging (FCM)</a:t>
            </a:r>
            <a:endParaRPr lang="en-US" dirty="0"/>
          </a:p>
          <a:p>
            <a:pPr lvl="1"/>
            <a:r>
              <a:rPr lang="mk-MK" dirty="0" smtClean="0"/>
              <a:t>OneSignal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3716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24400" y="2514600"/>
            <a:ext cx="3313355" cy="1447800"/>
          </a:xfrm>
        </p:spPr>
        <p:txBody>
          <a:bodyPr>
            <a:normAutofit/>
          </a:bodyPr>
          <a:lstStyle/>
          <a:p>
            <a:pPr algn="ctr"/>
            <a:r>
              <a:rPr lang="mk-MK" sz="2800" b="1" dirty="0"/>
              <a:t>Имплементација на проект со FCM и Vue.js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439852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066800"/>
            <a:ext cx="7024744" cy="799064"/>
          </a:xfrm>
        </p:spPr>
        <p:txBody>
          <a:bodyPr>
            <a:normAutofit/>
          </a:bodyPr>
          <a:lstStyle/>
          <a:p>
            <a:r>
              <a:rPr lang="mk-MK" dirty="0"/>
              <a:t>Методологија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2057400"/>
            <a:ext cx="7033708" cy="4343400"/>
          </a:xfrm>
        </p:spPr>
        <p:txBody>
          <a:bodyPr>
            <a:normAutofit fontScale="92500" lnSpcReduction="20000"/>
          </a:bodyPr>
          <a:lstStyle/>
          <a:p>
            <a:r>
              <a:rPr lang="mk-MK" dirty="0"/>
              <a:t>Vue.js е рамка за веб апликации (анг. "framework") што можеме да ја искористиме за развој на интерактивни апликации од предната страна(анг. "</a:t>
            </a:r>
            <a:r>
              <a:rPr lang="en-US" dirty="0"/>
              <a:t>front end</a:t>
            </a:r>
            <a:r>
              <a:rPr lang="mk-MK" dirty="0" smtClean="0"/>
              <a:t>")</a:t>
            </a:r>
            <a:endParaRPr lang="en-US" dirty="0"/>
          </a:p>
          <a:p>
            <a:r>
              <a:rPr lang="mk-MK" dirty="0"/>
              <a:t>Апликацијата треба да обезбеди функционалност за чување на датотеки, нивен преглед, симнување  и бришење. При додавање, симнување и бришење на датотека, апликацијата ќе го извести корисникот преку push известување пратено додека веб-апликацијата е во преден план и кога истата е во позадина</a:t>
            </a:r>
            <a:r>
              <a:rPr lang="mk-MK" dirty="0" smtClean="0"/>
              <a:t>.</a:t>
            </a:r>
          </a:p>
          <a:p>
            <a:pPr lvl="2"/>
            <a:r>
              <a:rPr lang="mk-MK" dirty="0"/>
              <a:t>приказ на </a:t>
            </a:r>
            <a:r>
              <a:rPr lang="mk-MK" dirty="0" smtClean="0"/>
              <a:t>известувања </a:t>
            </a:r>
            <a:endParaRPr lang="en-US" dirty="0"/>
          </a:p>
          <a:p>
            <a:pPr lvl="3"/>
            <a:r>
              <a:rPr lang="mk-MK" dirty="0" smtClean="0"/>
              <a:t>употребата </a:t>
            </a:r>
            <a:r>
              <a:rPr lang="mk-MK" dirty="0"/>
              <a:t>на библиотека </a:t>
            </a:r>
            <a:endParaRPr lang="mk-MK" dirty="0" smtClean="0"/>
          </a:p>
          <a:p>
            <a:pPr lvl="3"/>
            <a:r>
              <a:rPr lang="mk-MK" dirty="0" smtClean="0"/>
              <a:t>custom </a:t>
            </a:r>
            <a:r>
              <a:rPr lang="mk-MK" dirty="0"/>
              <a:t>начин 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3716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1198</TotalTime>
  <Words>918</Words>
  <Application>Microsoft Office PowerPoint</Application>
  <PresentationFormat>On-screen Show (4:3)</PresentationFormat>
  <Paragraphs>131</Paragraphs>
  <Slides>19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Austin</vt:lpstr>
      <vt:lpstr>Технологии за push известувања</vt:lpstr>
      <vt:lpstr>Push известувања</vt:lpstr>
      <vt:lpstr>Push технологија </vt:lpstr>
      <vt:lpstr>Технологијата за push известувања </vt:lpstr>
      <vt:lpstr>Web Push</vt:lpstr>
      <vt:lpstr>Имплементирање на push известувања</vt:lpstr>
      <vt:lpstr>Push Notification Service </vt:lpstr>
      <vt:lpstr>Имплементација на проект со FCM и Vue.js</vt:lpstr>
      <vt:lpstr>Методологија</vt:lpstr>
      <vt:lpstr>Структура на апликацијата</vt:lpstr>
      <vt:lpstr>Решение на проблемот</vt:lpstr>
      <vt:lpstr>Решение на проблемот</vt:lpstr>
      <vt:lpstr>Решение на проблемот</vt:lpstr>
      <vt:lpstr>Решение на проблемот</vt:lpstr>
      <vt:lpstr>Решение на проблемот</vt:lpstr>
      <vt:lpstr>Резултати</vt:lpstr>
      <vt:lpstr>Резултати</vt:lpstr>
      <vt:lpstr>Дискусија </vt:lpstr>
      <vt:lpstr>Користена литература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veronika ognjanovska</dc:creator>
  <cp:lastModifiedBy>veronika ognjanovska</cp:lastModifiedBy>
  <cp:revision>16</cp:revision>
  <dcterms:created xsi:type="dcterms:W3CDTF">2021-02-12T22:08:36Z</dcterms:created>
  <dcterms:modified xsi:type="dcterms:W3CDTF">2021-02-14T12:37:14Z</dcterms:modified>
</cp:coreProperties>
</file>

<file path=docProps/thumbnail.jpeg>
</file>